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2"/>
  </p:notesMasterIdLst>
  <p:sldIdLst>
    <p:sldId id="264" r:id="rId2"/>
    <p:sldId id="265" r:id="rId3"/>
    <p:sldId id="263" r:id="rId4"/>
    <p:sldId id="268" r:id="rId5"/>
    <p:sldId id="269" r:id="rId6"/>
    <p:sldId id="257" r:id="rId7"/>
    <p:sldId id="282" r:id="rId8"/>
    <p:sldId id="279" r:id="rId9"/>
    <p:sldId id="280" r:id="rId10"/>
    <p:sldId id="281" r:id="rId11"/>
    <p:sldId id="256" r:id="rId12"/>
    <p:sldId id="261" r:id="rId13"/>
    <p:sldId id="258" r:id="rId14"/>
    <p:sldId id="260" r:id="rId15"/>
    <p:sldId id="262" r:id="rId16"/>
    <p:sldId id="285" r:id="rId17"/>
    <p:sldId id="290" r:id="rId18"/>
    <p:sldId id="283" r:id="rId19"/>
    <p:sldId id="284" r:id="rId20"/>
    <p:sldId id="286" r:id="rId21"/>
    <p:sldId id="287" r:id="rId22"/>
    <p:sldId id="288" r:id="rId23"/>
    <p:sldId id="289" r:id="rId24"/>
    <p:sldId id="270" r:id="rId25"/>
    <p:sldId id="272" r:id="rId26"/>
    <p:sldId id="271" r:id="rId27"/>
    <p:sldId id="273" r:id="rId28"/>
    <p:sldId id="274" r:id="rId29"/>
    <p:sldId id="276" r:id="rId30"/>
    <p:sldId id="26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29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C074B-E777-4B7D-A6B1-1E9195ABAD94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AD02C-1C85-4E59-93B5-AD512A7F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58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E28607-3E6A-45DB-B684-B73F8007993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7028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07F169-F765-4560-8D93-B578F2F851CD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47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D316D1-7119-4AC7-AF56-DC4182ABDCE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4931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D2FBDC-BA3C-4F14-8DF3-5B330B8EBF1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977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C5E191-94F3-400F-B3AE-79C3C5064CB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887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921731-659D-4960-B48A-403A7ACA1AC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5406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70D92A-E08F-44FA-AD52-089558C3103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712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6AC147-BF52-4B1C-85D1-F11CDAE6385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7216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A699F5-DC4B-4EF8-8F03-B8E0540A293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4975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BE4F56-FC2D-48F2-8FA3-29877AFF6BF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84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91FD67-BBAC-4975-BF96-BAEFCFBDEEC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ACB238-64C4-41BB-89A9-38F570655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7715304" cy="47149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i="1" dirty="0" smtClean="0">
                <a:solidFill>
                  <a:srgbClr val="C00000"/>
                </a:solidFill>
              </a:rPr>
              <a:t>Географические координаты</a:t>
            </a:r>
          </a:p>
          <a:p>
            <a:pPr algn="ctr"/>
            <a:r>
              <a:rPr lang="ru-RU" sz="8000" i="1" dirty="0" smtClean="0">
                <a:solidFill>
                  <a:srgbClr val="0070C0"/>
                </a:solidFill>
              </a:rPr>
              <a:t>6 класс</a:t>
            </a:r>
          </a:p>
          <a:p>
            <a:pPr algn="ctr"/>
            <a:endParaRPr lang="ru-RU" sz="2800" i="1" dirty="0" smtClean="0">
              <a:solidFill>
                <a:srgbClr val="002060"/>
              </a:solidFill>
            </a:endParaRPr>
          </a:p>
          <a:p>
            <a:pPr algn="ctr"/>
            <a:endParaRPr lang="ru-RU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714500" y="357188"/>
            <a:ext cx="68627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Меридианы</a:t>
            </a:r>
          </a:p>
        </p:txBody>
      </p: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357688" y="1643063"/>
            <a:ext cx="4498975" cy="4895850"/>
            <a:chOff x="2745" y="1035"/>
            <a:chExt cx="2834" cy="3084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5" y="1035"/>
              <a:ext cx="2834" cy="3084"/>
            </a:xfrm>
            <a:prstGeom prst="rect">
              <a:avLst/>
            </a:prstGeom>
            <a:noFill/>
            <a:ln w="19080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2745" y="1035"/>
              <a:ext cx="2834" cy="30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79512" y="0"/>
            <a:ext cx="4142457" cy="7532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Меридиан — </a:t>
            </a:r>
            <a:r>
              <a:rPr lang="ru-RU" altLang="ru-RU" sz="2400" dirty="0">
                <a:latin typeface="Trebuchet MS" panose="020B0603020202020204" pitchFamily="34" charset="0"/>
              </a:rPr>
              <a:t>кратчайшая линия, условно проведенная на поверхности Земли от одного полюса к другому.</a:t>
            </a:r>
          </a:p>
          <a:p>
            <a:pPr>
              <a:lnSpc>
                <a:spcPct val="125000"/>
              </a:lnSpc>
              <a:spcBef>
                <a:spcPts val="700"/>
              </a:spcBef>
              <a:buClr>
                <a:srgbClr val="808080"/>
              </a:buClr>
              <a:buFont typeface="Trebuchet MS" panose="020B0603020202020204" pitchFamily="34" charset="0"/>
              <a:buChar char="•"/>
            </a:pPr>
            <a:endParaRPr lang="ru-RU" altLang="ru-RU" sz="28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400" dirty="0" smtClean="0">
                <a:latin typeface="Trebuchet MS" panose="020B0603020202020204" pitchFamily="34" charset="0"/>
              </a:rPr>
              <a:t>Все </a:t>
            </a:r>
            <a:r>
              <a:rPr lang="ru-RU" altLang="ru-RU" sz="2400" dirty="0">
                <a:latin typeface="Trebuchet MS" panose="020B0603020202020204" pitchFamily="34" charset="0"/>
              </a:rPr>
              <a:t>меридианы представляют собой полуокружности, длина которых одинакова и равна 20000 км.</a:t>
            </a:r>
          </a:p>
        </p:txBody>
      </p:sp>
    </p:spTree>
    <p:extLst>
      <p:ext uri="{BB962C8B-B14F-4D97-AF65-F5344CB8AC3E}">
        <p14:creationId xmlns:p14="http://schemas.microsoft.com/office/powerpoint/2010/main" val="2643970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7_2_1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6314" cy="40005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43504" y="571480"/>
            <a:ext cx="350046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Географическая широта</a:t>
            </a:r>
            <a:r>
              <a:rPr lang="ru-RU" sz="3200" b="1" dirty="0" smtClean="0">
                <a:solidFill>
                  <a:srgbClr val="7030A0"/>
                </a:solidFill>
              </a:rPr>
              <a:t> </a:t>
            </a:r>
            <a:r>
              <a:rPr lang="ru-RU" sz="2800" b="1" dirty="0" smtClean="0">
                <a:solidFill>
                  <a:srgbClr val="7030A0"/>
                </a:solidFill>
              </a:rPr>
              <a:t>показывает расстояние от экватора до заданной точки, выраженное в градусах.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572008"/>
            <a:ext cx="864399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Параллели – это линии широты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5857892"/>
            <a:ext cx="9144000" cy="1000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 югу от экватора любая точка будет иметь южную широту (сокращенно </a:t>
            </a:r>
            <a:r>
              <a:rPr lang="ru-RU" sz="2400" b="1" dirty="0" err="1" smtClean="0">
                <a:solidFill>
                  <a:schemeClr val="tx1"/>
                </a:solidFill>
              </a:rPr>
              <a:t>ю.ш</a:t>
            </a:r>
            <a:r>
              <a:rPr lang="ru-RU" sz="2400" b="1" dirty="0" smtClean="0">
                <a:solidFill>
                  <a:schemeClr val="tx1"/>
                </a:solidFill>
              </a:rPr>
              <a:t>.).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 северу от экватора любая точка будет иметь северную широту (сокращенно </a:t>
            </a:r>
            <a:r>
              <a:rPr lang="ru-RU" sz="2400" b="1" dirty="0" err="1" smtClean="0"/>
              <a:t>с.ш</a:t>
            </a:r>
            <a:r>
              <a:rPr lang="ru-RU" sz="2400" b="1" dirty="0" smtClean="0"/>
              <a:t>.).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57818" y="285728"/>
            <a:ext cx="34290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Географическая долгота </a:t>
            </a:r>
            <a:r>
              <a:rPr lang="ru-RU" sz="3200" b="1" dirty="0" smtClean="0">
                <a:solidFill>
                  <a:srgbClr val="7030A0"/>
                </a:solidFill>
              </a:rPr>
              <a:t>- это расстояние от нулевого меридиана до заданной точки в градусах. </a:t>
            </a:r>
            <a:endParaRPr lang="ru-RU" b="1" dirty="0" smtClean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43446"/>
            <a:ext cx="9144000" cy="1843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Начальный, или нулевой, меридиан выбран условно, и проходит он через Гринвичскую обсерваторию, находящуюся недалеко от Лондона.</a:t>
            </a:r>
            <a:endParaRPr lang="ru-RU" sz="24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57752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914400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 западу от начального меридиана  будет западная  долгота (сокращенно </a:t>
            </a:r>
            <a:r>
              <a:rPr lang="ru-RU" sz="3200" dirty="0" err="1" smtClean="0">
                <a:solidFill>
                  <a:srgbClr val="FF0000"/>
                </a:solidFill>
              </a:rPr>
              <a:t>з.д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r>
              <a:rPr lang="ru-RU" sz="3200" dirty="0" smtClean="0">
                <a:solidFill>
                  <a:schemeClr val="tx1"/>
                </a:solidFill>
              </a:rPr>
              <a:t>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500702"/>
            <a:ext cx="9144000" cy="13572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 востоку от начального меридиана  будет восточная долгота (сокращенно </a:t>
            </a:r>
            <a:r>
              <a:rPr lang="ru-RU" sz="3200" dirty="0" smtClean="0">
                <a:solidFill>
                  <a:srgbClr val="FF0000"/>
                </a:solidFill>
              </a:rPr>
              <a:t>в.д.)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00108"/>
            <a:ext cx="864399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Широта и долгота любой точки Земли составляют ее географические координаты.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09538"/>
            <a:ext cx="8802687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913" y="5614988"/>
            <a:ext cx="9382126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000250" y="5214938"/>
            <a:ext cx="542925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000" b="1" i="1">
                <a:solidFill>
                  <a:srgbClr val="22228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Форма записи: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8" y="2687638"/>
            <a:ext cx="9137651" cy="263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898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320"/>
            <a:ext cx="6521928" cy="634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>Современные </a:t>
            </a:r>
            <a:r>
              <a:rPr lang="ru-RU" sz="2800" b="1" dirty="0">
                <a:effectLst/>
              </a:rPr>
              <a:t>способы </a:t>
            </a:r>
            <a:r>
              <a:rPr lang="ru-RU" sz="2800" b="1" dirty="0" err="1" smtClean="0">
                <a:effectLst/>
              </a:rPr>
              <a:t>опре</a:t>
            </a:r>
            <a:r>
              <a:rPr lang="ru-RU" sz="2800" b="1" dirty="0" smtClean="0">
                <a:effectLst/>
              </a:rPr>
              <a:t>-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b="1" dirty="0" smtClean="0">
                <a:effectLst/>
              </a:rPr>
              <a:t>деления </a:t>
            </a:r>
            <a:r>
              <a:rPr lang="ru-RU" sz="2800" b="1" dirty="0">
                <a:effectLst/>
              </a:rPr>
              <a:t>географических </a:t>
            </a:r>
            <a:r>
              <a:rPr lang="ru-RU" sz="2800" b="1" dirty="0" err="1">
                <a:effectLst/>
              </a:rPr>
              <a:t>коор</a:t>
            </a:r>
            <a:r>
              <a:rPr lang="ru-RU" sz="2800" b="1" dirty="0">
                <a:effectLst/>
              </a:rPr>
              <a:t>-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b="1" dirty="0" err="1">
                <a:effectLst/>
              </a:rPr>
              <a:t>динат</a:t>
            </a:r>
            <a:r>
              <a:rPr lang="ru-RU" sz="2800" b="1" dirty="0">
                <a:effectLst/>
              </a:rPr>
              <a:t>. </a:t>
            </a:r>
            <a:r>
              <a:rPr lang="ru-RU" sz="2800" dirty="0">
                <a:effectLst/>
              </a:rPr>
              <a:t>Современные технологии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позволяют определять </a:t>
            </a:r>
            <a:r>
              <a:rPr lang="ru-RU" sz="2800" dirty="0" err="1">
                <a:effectLst/>
              </a:rPr>
              <a:t>географи</a:t>
            </a:r>
            <a:r>
              <a:rPr lang="ru-RU" sz="2800" dirty="0">
                <a:effectLst/>
              </a:rPr>
              <a:t>-</a:t>
            </a:r>
            <a:br>
              <a:rPr lang="ru-RU" sz="2800" dirty="0">
                <a:effectLst/>
              </a:rPr>
            </a:br>
            <a:r>
              <a:rPr lang="ru-RU" sz="2800" dirty="0" err="1">
                <a:effectLst/>
              </a:rPr>
              <a:t>ческие</a:t>
            </a:r>
            <a:r>
              <a:rPr lang="ru-RU" sz="2800" dirty="0">
                <a:effectLst/>
              </a:rPr>
              <a:t> координаты любых </a:t>
            </a:r>
            <a:r>
              <a:rPr lang="ru-RU" sz="2800" dirty="0" err="1">
                <a:effectLst/>
              </a:rPr>
              <a:t>объ</a:t>
            </a:r>
            <a:r>
              <a:rPr lang="ru-RU" sz="2800" dirty="0">
                <a:effectLst/>
              </a:rPr>
              <a:t>-</a:t>
            </a:r>
            <a:br>
              <a:rPr lang="ru-RU" sz="2800" dirty="0">
                <a:effectLst/>
              </a:rPr>
            </a:br>
            <a:r>
              <a:rPr lang="ru-RU" sz="2800" dirty="0" err="1">
                <a:effectLst/>
              </a:rPr>
              <a:t>ектов</a:t>
            </a:r>
            <a:r>
              <a:rPr lang="ru-RU" sz="2800" dirty="0">
                <a:effectLst/>
              </a:rPr>
              <a:t> с высокой точностью. С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этой целью разработана </a:t>
            </a:r>
            <a:r>
              <a:rPr lang="ru-RU" sz="2800" dirty="0" err="1">
                <a:effectLst/>
              </a:rPr>
              <a:t>глобаль</a:t>
            </a:r>
            <a:r>
              <a:rPr lang="ru-RU" sz="2800" dirty="0">
                <a:effectLst/>
              </a:rPr>
              <a:t>-</a:t>
            </a:r>
            <a:br>
              <a:rPr lang="ru-RU" sz="2800" dirty="0">
                <a:effectLst/>
              </a:rPr>
            </a:br>
            <a:r>
              <a:rPr lang="ru-RU" sz="2800" dirty="0" err="1">
                <a:effectLst/>
              </a:rPr>
              <a:t>ная</a:t>
            </a:r>
            <a:r>
              <a:rPr lang="ru-RU" sz="2800" dirty="0">
                <a:effectLst/>
              </a:rPr>
              <a:t> навигационная спутниковая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система — GPS (от англ. </a:t>
            </a:r>
            <a:r>
              <a:rPr lang="ru-RU" sz="2800" i="1" dirty="0" err="1">
                <a:effectLst/>
              </a:rPr>
              <a:t>Global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i="1" dirty="0" err="1">
                <a:effectLst/>
              </a:rPr>
              <a:t>Position</a:t>
            </a:r>
            <a:r>
              <a:rPr lang="ru-RU" sz="2800" i="1" dirty="0">
                <a:effectLst/>
              </a:rPr>
              <a:t> </a:t>
            </a:r>
            <a:r>
              <a:rPr lang="ru-RU" sz="2800" i="1" dirty="0" err="1">
                <a:effectLst/>
              </a:rPr>
              <a:t>System</a:t>
            </a:r>
            <a:r>
              <a:rPr lang="ru-RU" sz="2800" i="1" dirty="0">
                <a:effectLst/>
              </a:rPr>
              <a:t> </a:t>
            </a:r>
            <a:r>
              <a:rPr lang="ru-RU" sz="2800" dirty="0">
                <a:effectLst/>
              </a:rPr>
              <a:t>— глобальная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система позиционирования).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Технология GPS основана на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приеме сигналов от искусствен-</a:t>
            </a:r>
            <a:br>
              <a:rPr lang="ru-RU" sz="2800" dirty="0">
                <a:effectLst/>
              </a:rPr>
            </a:br>
            <a:r>
              <a:rPr lang="ru-RU" sz="2800" dirty="0" err="1">
                <a:effectLst/>
              </a:rPr>
              <a:t>ных</a:t>
            </a:r>
            <a:r>
              <a:rPr lang="ru-RU" sz="2800" dirty="0">
                <a:effectLst/>
              </a:rPr>
              <a:t> спутников Земли 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316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152400"/>
            <a:ext cx="8077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Свойства линий градусной сетки</a:t>
            </a:r>
          </a:p>
        </p:txBody>
      </p:sp>
      <p:graphicFrame>
        <p:nvGraphicFramePr>
          <p:cNvPr id="15362" name="Group 2"/>
          <p:cNvGraphicFramePr>
            <a:graphicFrameLocks noGrp="1"/>
          </p:cNvGraphicFramePr>
          <p:nvPr/>
        </p:nvGraphicFramePr>
        <p:xfrm>
          <a:off x="214313" y="1785938"/>
          <a:ext cx="8645525" cy="3644900"/>
        </p:xfrm>
        <a:graphic>
          <a:graphicData uri="http://schemas.openxmlformats.org/drawingml/2006/table">
            <a:tbl>
              <a:tblPr/>
              <a:tblGrid>
                <a:gridCol w="3970337">
                  <a:extLst>
                    <a:ext uri="{9D8B030D-6E8A-4147-A177-3AD203B41FA5}">
                      <a16:colId xmlns:a16="http://schemas.microsoft.com/office/drawing/2014/main" val="1494463309"/>
                    </a:ext>
                  </a:extLst>
                </a:gridCol>
                <a:gridCol w="2351088">
                  <a:extLst>
                    <a:ext uri="{9D8B030D-6E8A-4147-A177-3AD203B41FA5}">
                      <a16:colId xmlns:a16="http://schemas.microsoft.com/office/drawing/2014/main" val="410228722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3759750649"/>
                    </a:ext>
                  </a:extLst>
                </a:gridCol>
              </a:tblGrid>
              <a:tr h="84137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Признаки линий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градусной сетки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Меридианы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Параллели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03979880"/>
                  </a:ext>
                </a:extLst>
              </a:tr>
              <a:tr h="7461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 В какие стороны горизонта направлены?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77213"/>
                  </a:ext>
                </a:extLst>
              </a:tr>
              <a:tr h="565150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 Какова длина в градусах?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503706"/>
                  </a:ext>
                </a:extLst>
              </a:tr>
              <a:tr h="7461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5. Какую форму имеют на глобусе?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642732"/>
                  </a:ext>
                </a:extLst>
              </a:tr>
              <a:tr h="7461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6. Какую форму имеют на карте полушарий?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98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66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28625" y="214313"/>
            <a:ext cx="8391525" cy="92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Свойства линий градусной сетки</a:t>
            </a:r>
          </a:p>
        </p:txBody>
      </p:sp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285750" y="1285875"/>
          <a:ext cx="8645525" cy="3948113"/>
        </p:xfrm>
        <a:graphic>
          <a:graphicData uri="http://schemas.openxmlformats.org/drawingml/2006/table">
            <a:tbl>
              <a:tblPr/>
              <a:tblGrid>
                <a:gridCol w="3786188">
                  <a:extLst>
                    <a:ext uri="{9D8B030D-6E8A-4147-A177-3AD203B41FA5}">
                      <a16:colId xmlns:a16="http://schemas.microsoft.com/office/drawing/2014/main" val="442814115"/>
                    </a:ext>
                  </a:extLst>
                </a:gridCol>
                <a:gridCol w="2359025">
                  <a:extLst>
                    <a:ext uri="{9D8B030D-6E8A-4147-A177-3AD203B41FA5}">
                      <a16:colId xmlns:a16="http://schemas.microsoft.com/office/drawing/2014/main" val="2828363939"/>
                    </a:ext>
                  </a:extLst>
                </a:gridCol>
                <a:gridCol w="2500312">
                  <a:extLst>
                    <a:ext uri="{9D8B030D-6E8A-4147-A177-3AD203B41FA5}">
                      <a16:colId xmlns:a16="http://schemas.microsoft.com/office/drawing/2014/main" val="1457351463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Признаки линий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градусной сетки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Меридианы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Параллели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70813468"/>
                  </a:ext>
                </a:extLst>
              </a:tr>
              <a:tr h="7461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 В какие стороны горизонта направлены?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Север - Юг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Запад - Восток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752745"/>
                  </a:ext>
                </a:extLst>
              </a:tr>
              <a:tr h="565150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 Какова длина в градусах?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180°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360°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467263"/>
                  </a:ext>
                </a:extLst>
              </a:tr>
              <a:tr h="7461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5. Какую форму имеют на глобусе?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Полуокружности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Окружности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040317"/>
                  </a:ext>
                </a:extLst>
              </a:tr>
              <a:tr h="105251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6. Какую форму имеют на карте полушарий?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Крайние – дуги, средние – прямые, остальные - кривые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Средняя – прямая, остальные – кривые, полюса - точки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230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867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548680"/>
            <a:ext cx="7560840" cy="61206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Цель урока: </a:t>
            </a:r>
            <a:endParaRPr lang="ru-RU" sz="2800" dirty="0" smtClean="0"/>
          </a:p>
          <a:p>
            <a:pPr algn="ctr"/>
            <a:r>
              <a:rPr lang="ru-RU" sz="2800" dirty="0" smtClean="0"/>
              <a:t>формирование </a:t>
            </a:r>
            <a:r>
              <a:rPr lang="ru-RU" sz="2800" dirty="0" smtClean="0"/>
              <a:t>умений определять географические координаты, </a:t>
            </a:r>
            <a:endParaRPr lang="ru-RU" sz="2800" dirty="0" smtClean="0"/>
          </a:p>
          <a:p>
            <a:pPr algn="ctr"/>
            <a:r>
              <a:rPr lang="ru-RU" sz="2800" dirty="0" smtClean="0"/>
              <a:t>формирование </a:t>
            </a:r>
            <a:r>
              <a:rPr lang="ru-RU" sz="2800" dirty="0" smtClean="0"/>
              <a:t>знаний о географическом положении географических объектов, развитие познавательного интереса к предмету 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Group 1"/>
          <p:cNvGraphicFramePr>
            <a:graphicFrameLocks noGrp="1"/>
          </p:cNvGraphicFramePr>
          <p:nvPr/>
        </p:nvGraphicFramePr>
        <p:xfrm>
          <a:off x="285750" y="1571625"/>
          <a:ext cx="8645525" cy="5054604"/>
        </p:xfrm>
        <a:graphic>
          <a:graphicData uri="http://schemas.openxmlformats.org/drawingml/2006/table">
            <a:tbl>
              <a:tblPr/>
              <a:tblGrid>
                <a:gridCol w="3529013">
                  <a:extLst>
                    <a:ext uri="{9D8B030D-6E8A-4147-A177-3AD203B41FA5}">
                      <a16:colId xmlns:a16="http://schemas.microsoft.com/office/drawing/2014/main" val="1413109650"/>
                    </a:ext>
                  </a:extLst>
                </a:gridCol>
                <a:gridCol w="2595562">
                  <a:extLst>
                    <a:ext uri="{9D8B030D-6E8A-4147-A177-3AD203B41FA5}">
                      <a16:colId xmlns:a16="http://schemas.microsoft.com/office/drawing/2014/main" val="235364173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3199250231"/>
                    </a:ext>
                  </a:extLst>
                </a:gridCol>
              </a:tblGrid>
              <a:tr h="639763">
                <a:tc row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Географический пункт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165D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Географические координаты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1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288373"/>
                  </a:ext>
                </a:extLst>
              </a:tr>
              <a:tr h="981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Широта</a:t>
                      </a:r>
                    </a:p>
                  </a:txBody>
                  <a:tcPr marL="68760" marR="68760" marT="0" marB="0" horzOverflow="overflow">
                    <a:lnL>
                      <a:noFill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Долгота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915557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влк. Килиманжаро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39396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Мехико 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41394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Канберра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21269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Бразилиа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233753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Санкт-Петербург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25637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гора Белуха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166170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м. Дежнева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96543"/>
                  </a:ext>
                </a:extLst>
              </a:tr>
            </a:tbl>
          </a:graphicData>
        </a:graphic>
      </p:graphicFrame>
      <p:sp>
        <p:nvSpPr>
          <p:cNvPr id="23639" name="Text Box 87"/>
          <p:cNvSpPr txBox="1">
            <a:spLocks noChangeArrowheads="1"/>
          </p:cNvSpPr>
          <p:nvPr/>
        </p:nvSpPr>
        <p:spPr bwMode="auto">
          <a:xfrm>
            <a:off x="642938" y="500063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0066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Определите координаты</a:t>
            </a:r>
          </a:p>
        </p:txBody>
      </p:sp>
    </p:spTree>
    <p:extLst>
      <p:ext uri="{BB962C8B-B14F-4D97-AF65-F5344CB8AC3E}">
        <p14:creationId xmlns:p14="http://schemas.microsoft.com/office/powerpoint/2010/main" val="3814078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7" name="Group 1"/>
          <p:cNvGraphicFramePr>
            <a:graphicFrameLocks noGrp="1"/>
          </p:cNvGraphicFramePr>
          <p:nvPr/>
        </p:nvGraphicFramePr>
        <p:xfrm>
          <a:off x="214313" y="1643063"/>
          <a:ext cx="8716962" cy="5054604"/>
        </p:xfrm>
        <a:graphic>
          <a:graphicData uri="http://schemas.openxmlformats.org/drawingml/2006/table">
            <a:tbl>
              <a:tblPr/>
              <a:tblGrid>
                <a:gridCol w="3559175">
                  <a:extLst>
                    <a:ext uri="{9D8B030D-6E8A-4147-A177-3AD203B41FA5}">
                      <a16:colId xmlns:a16="http://schemas.microsoft.com/office/drawing/2014/main" val="2356794759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205233429"/>
                    </a:ext>
                  </a:extLst>
                </a:gridCol>
                <a:gridCol w="2541587">
                  <a:extLst>
                    <a:ext uri="{9D8B030D-6E8A-4147-A177-3AD203B41FA5}">
                      <a16:colId xmlns:a16="http://schemas.microsoft.com/office/drawing/2014/main" val="3497707939"/>
                    </a:ext>
                  </a:extLst>
                </a:gridCol>
              </a:tblGrid>
              <a:tr h="639763">
                <a:tc row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Географический пункт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165D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Географические координаты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1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96642"/>
                  </a:ext>
                </a:extLst>
              </a:tr>
              <a:tr h="981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Широта</a:t>
                      </a:r>
                    </a:p>
                  </a:txBody>
                  <a:tcPr marL="68760" marR="68760" marT="0" marB="0" horzOverflow="overflow">
                    <a:lnL>
                      <a:noFill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Долгота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09386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влк. Килиманжаро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2° ю.ш. 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38° в.д.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131259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Мехико 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19° с.ш.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99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з.д.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555600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Канберра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35° ю.ш.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149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в.д.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73131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Бразилиа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ю.ш.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з.д.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36461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г. Санкт-Петербург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59° с.ш. 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31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437348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гора Белуха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49 ° с.ш.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86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93421"/>
                  </a:ext>
                </a:extLst>
              </a:tr>
              <a:tr h="490538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м. Дежнева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66° с.ш.</a:t>
                      </a:r>
                    </a:p>
                  </a:txBody>
                  <a:tcPr marL="68760" marR="68760" marT="0" marB="0" horzOverflow="overflow">
                    <a:lnL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170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° з.д.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808499"/>
                  </a:ext>
                </a:extLst>
              </a:tr>
            </a:tbl>
          </a:graphicData>
        </a:graphic>
      </p:graphicFrame>
      <p:sp>
        <p:nvSpPr>
          <p:cNvPr id="24663" name="Text Box 87"/>
          <p:cNvSpPr txBox="1">
            <a:spLocks noChangeArrowheads="1"/>
          </p:cNvSpPr>
          <p:nvPr/>
        </p:nvSpPr>
        <p:spPr bwMode="auto">
          <a:xfrm>
            <a:off x="642938" y="500063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0066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Определите координаты</a:t>
            </a:r>
          </a:p>
        </p:txBody>
      </p:sp>
    </p:spTree>
    <p:extLst>
      <p:ext uri="{BB962C8B-B14F-4D97-AF65-F5344CB8AC3E}">
        <p14:creationId xmlns:p14="http://schemas.microsoft.com/office/powerpoint/2010/main" val="2642565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49" name="Group 1"/>
          <p:cNvGraphicFramePr>
            <a:graphicFrameLocks noGrp="1"/>
          </p:cNvGraphicFramePr>
          <p:nvPr/>
        </p:nvGraphicFramePr>
        <p:xfrm>
          <a:off x="642938" y="1428750"/>
          <a:ext cx="8145462" cy="5145091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:a16="http://schemas.microsoft.com/office/drawing/2014/main" val="3504703921"/>
                    </a:ext>
                  </a:extLst>
                </a:gridCol>
                <a:gridCol w="2341562">
                  <a:extLst>
                    <a:ext uri="{9D8B030D-6E8A-4147-A177-3AD203B41FA5}">
                      <a16:colId xmlns:a16="http://schemas.microsoft.com/office/drawing/2014/main" val="1591610891"/>
                    </a:ext>
                  </a:extLst>
                </a:gridCol>
                <a:gridCol w="3387725">
                  <a:extLst>
                    <a:ext uri="{9D8B030D-6E8A-4147-A177-3AD203B41FA5}">
                      <a16:colId xmlns:a16="http://schemas.microsoft.com/office/drawing/2014/main" val="2840840120"/>
                    </a:ext>
                  </a:extLst>
                </a:gridCol>
              </a:tblGrid>
              <a:tr h="512763">
                <a:tc grid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Географические координаты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Географический пункт</a:t>
                      </a:r>
                    </a:p>
                  </a:txBody>
                  <a:tcPr marL="68760" marR="68760" marT="0" marB="0" horzOverflow="overflow">
                    <a:lnL>
                      <a:noFill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30620"/>
                  </a:ext>
                </a:extLst>
              </a:tr>
              <a:tr h="98107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Широта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Долгота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247940"/>
                  </a:ext>
                </a:extLst>
              </a:tr>
              <a:tr h="55721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2° ю.ш.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78° з.д.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996856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30°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31°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292774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41°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73° з.д.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905189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37°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15°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475577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50° ю.ш.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70°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546312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39°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57°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762965"/>
                  </a:ext>
                </a:extLst>
              </a:tr>
              <a:tr h="5302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62°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129°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(Россия)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666324"/>
                  </a:ext>
                </a:extLst>
              </a:tr>
            </a:tbl>
          </a:graphicData>
        </a:graphic>
      </p:graphicFrame>
      <p:sp>
        <p:nvSpPr>
          <p:cNvPr id="27736" name="Text Box 88"/>
          <p:cNvSpPr txBox="1">
            <a:spLocks noChangeArrowheads="1"/>
          </p:cNvSpPr>
          <p:nvPr/>
        </p:nvSpPr>
        <p:spPr bwMode="auto">
          <a:xfrm>
            <a:off x="571500" y="357188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0066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Найдите объект</a:t>
            </a:r>
          </a:p>
        </p:txBody>
      </p:sp>
    </p:spTree>
    <p:extLst>
      <p:ext uri="{BB962C8B-B14F-4D97-AF65-F5344CB8AC3E}">
        <p14:creationId xmlns:p14="http://schemas.microsoft.com/office/powerpoint/2010/main" val="1806291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Group 1"/>
          <p:cNvGraphicFramePr>
            <a:graphicFrameLocks noGrp="1"/>
          </p:cNvGraphicFramePr>
          <p:nvPr/>
        </p:nvGraphicFramePr>
        <p:xfrm>
          <a:off x="642938" y="1428750"/>
          <a:ext cx="8145462" cy="5145091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:a16="http://schemas.microsoft.com/office/drawing/2014/main" val="3872317995"/>
                    </a:ext>
                  </a:extLst>
                </a:gridCol>
                <a:gridCol w="2341562">
                  <a:extLst>
                    <a:ext uri="{9D8B030D-6E8A-4147-A177-3AD203B41FA5}">
                      <a16:colId xmlns:a16="http://schemas.microsoft.com/office/drawing/2014/main" val="579844747"/>
                    </a:ext>
                  </a:extLst>
                </a:gridCol>
                <a:gridCol w="3387725">
                  <a:extLst>
                    <a:ext uri="{9D8B030D-6E8A-4147-A177-3AD203B41FA5}">
                      <a16:colId xmlns:a16="http://schemas.microsoft.com/office/drawing/2014/main" val="2616664994"/>
                    </a:ext>
                  </a:extLst>
                </a:gridCol>
              </a:tblGrid>
              <a:tr h="512763">
                <a:tc grid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Географические координаты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Географический пункт</a:t>
                      </a:r>
                    </a:p>
                  </a:txBody>
                  <a:tcPr marL="68760" marR="68760" marT="0" marB="0" horzOverflow="overflow">
                    <a:lnL>
                      <a:noFill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74035"/>
                  </a:ext>
                </a:extLst>
              </a:tr>
              <a:tr h="98107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Широта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Долгота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597297"/>
                  </a:ext>
                </a:extLst>
              </a:tr>
              <a:tr h="55721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2° ю.ш.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78° з.д.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влк. Котопахи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508324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30°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31°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г. Каир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660087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41°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73° з.д.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г. Нью-Йорк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645278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37°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15°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влк. Этна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865059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50° ю.ш.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70°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о-ва Кергелен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918378"/>
                  </a:ext>
                </a:extLst>
              </a:tr>
              <a:tr h="512763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39°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57°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г. Ярославль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50926"/>
                  </a:ext>
                </a:extLst>
              </a:tr>
              <a:tr h="530225"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62° с.ш.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129° в.д.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125000"/>
                        </a:lnSpc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284C6A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 г. Якутск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958623"/>
                  </a:ext>
                </a:extLst>
              </a:tr>
            </a:tbl>
          </a:graphicData>
        </a:graphic>
      </p:graphicFrame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571500" y="357188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0066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Найдите объект</a:t>
            </a:r>
          </a:p>
        </p:txBody>
      </p:sp>
    </p:spTree>
    <p:extLst>
      <p:ext uri="{BB962C8B-B14F-4D97-AF65-F5344CB8AC3E}">
        <p14:creationId xmlns:p14="http://schemas.microsoft.com/office/powerpoint/2010/main" val="3548501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1956.ru/1956-Antarktida/antarktid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76872"/>
            <a:ext cx="626469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86000" y="404664"/>
            <a:ext cx="6102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Какая первая советская научная станция в Антарктиде была основана  под 66 ⁰ </a:t>
            </a:r>
            <a:r>
              <a:rPr lang="ru-RU" sz="2800" dirty="0" err="1" smtClean="0"/>
              <a:t>ю.ш</a:t>
            </a:r>
            <a:r>
              <a:rPr lang="ru-RU" sz="2800" dirty="0" smtClean="0"/>
              <a:t>., 95⁰з.д.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88224" y="6237312"/>
            <a:ext cx="1872208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«Мирный»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Какой замечательный объект  открыт в 1856 году английским путешественником Давидом Ливингстоном. Его координаты 18⁰ю.ш., 26⁰в.д.</a:t>
            </a:r>
            <a:endParaRPr lang="ru-RU" dirty="0"/>
          </a:p>
        </p:txBody>
      </p:sp>
      <p:pic>
        <p:nvPicPr>
          <p:cNvPr id="29698" name="Picture 2" descr="http://www.worlds.ru/photo/south_africa_06082009203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6984776" cy="403244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516216" y="6165304"/>
            <a:ext cx="194421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Виктория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Один из героев </a:t>
            </a:r>
            <a:r>
              <a:rPr lang="ru-RU" dirty="0" err="1" smtClean="0"/>
              <a:t>Жюля</a:t>
            </a:r>
            <a:r>
              <a:rPr lang="ru-RU" dirty="0" smtClean="0"/>
              <a:t> Верна совершил фантастическое путешествие к центру Земли  через кратер потухшего вулкана в точке 64 </a:t>
            </a:r>
            <a:r>
              <a:rPr lang="ru-RU" dirty="0" err="1" smtClean="0"/>
              <a:t>с.ш</a:t>
            </a:r>
            <a:r>
              <a:rPr lang="ru-RU" dirty="0" smtClean="0"/>
              <a:t>., 21⁰з.д. Как называется вулкан?</a:t>
            </a:r>
            <a:endParaRPr lang="ru-RU" dirty="0"/>
          </a:p>
        </p:txBody>
      </p:sp>
      <p:pic>
        <p:nvPicPr>
          <p:cNvPr id="27650" name="Picture 2" descr="Вулкан Гекла, Сюдюрланд, Исланд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520" y="1484784"/>
            <a:ext cx="7552927" cy="42591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516216" y="6093296"/>
            <a:ext cx="223224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Гекла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3265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Самый высокий водопад мира низвергается  с высоты 1054 метра. Его координаты 6⁰с.ш., 61⁰з.д. Укажите его название.</a:t>
            </a:r>
            <a:endParaRPr lang="ru-RU" dirty="0"/>
          </a:p>
        </p:txBody>
      </p:sp>
      <p:pic>
        <p:nvPicPr>
          <p:cNvPr id="30722" name="Picture 2" descr="Love &amp; Be Lov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3170934" cy="525658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580112" y="6165304"/>
            <a:ext cx="3168352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Анхель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20689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Определите название города, его географические координаты  56⁰с.ш.,38⁰в.д.</a:t>
            </a:r>
            <a:endParaRPr lang="ru-RU" dirty="0"/>
          </a:p>
        </p:txBody>
      </p:sp>
      <p:pic>
        <p:nvPicPr>
          <p:cNvPr id="31754" name="Picture 10" descr="Минфин РФ: Москва не намерена объявлять дефолт по долгам Киев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6552728" cy="451757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940152" y="6093296"/>
            <a:ext cx="273630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Москва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476673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Город, где прошли зимние олимпийские игры в 2014г. Координаты 43⁰с.ш., 39⁰в.д.</a:t>
            </a:r>
            <a:endParaRPr lang="ru-RU" dirty="0"/>
          </a:p>
        </p:txBody>
      </p:sp>
      <p:pic>
        <p:nvPicPr>
          <p:cNvPr id="33794" name="Picture 2" descr="Поздравляю всех с открытием Олимпиады в Сочи! :) Новости Сочи SCH.SU - Соч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7328388" cy="44371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16216" y="6021288"/>
            <a:ext cx="201622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Сочи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243" y="1052736"/>
            <a:ext cx="778674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642910" y="142852"/>
            <a:ext cx="7929618" cy="714380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Глобус – модель земного шара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548680"/>
            <a:ext cx="6786610" cy="55007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Д/З параграф 5</a:t>
            </a:r>
          </a:p>
          <a:p>
            <a:pPr algn="ctr"/>
            <a:endParaRPr lang="ru-RU" sz="4000" dirty="0" smtClean="0">
              <a:solidFill>
                <a:srgbClr val="002060"/>
              </a:solidFill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Определите координаты: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1.) 28° ю. ш. и 138°в.д.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2.) 4°с.ш. и 10°в.д.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3.)1°ю.ш. и 78°з.д.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лобус Земли физический (диаметр 320 мм, с подсветкой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3168352" cy="309634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427984" y="620688"/>
            <a:ext cx="3960440" cy="5693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Глобус  служит замечательным пособием по географии. Глядя на него, можно судить о форме  Земли, о вращении ее вокруг оси, видеть угол наклона земной оси к плоскости орбиты и обозревать в уменьшенном виде всю поверхность  нашей планеты.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5976" y="476672"/>
            <a:ext cx="424847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Одним из первых глобусов был создан еще в 15 веке немецким географом </a:t>
            </a:r>
            <a:r>
              <a:rPr lang="ru-RU" sz="2400" dirty="0" err="1" smtClean="0"/>
              <a:t>Бехаймом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6626" name="Picture 2" descr="http://im2-tub-ru.yandex.net/i?id=2d66d836303273b4b5eb63e6027605c5-4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97152"/>
            <a:ext cx="2857500" cy="14287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4" name="Рисунок 3" descr="http://ckomopoxu.ucoz.ru/_fr/0/371949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420888"/>
            <a:ext cx="2232248" cy="2088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26628" name="Picture 4" descr="http://im2-tub-ru.yandex.net/i?id=f8e80d89af5abe7a79b0462ab303f469-111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764704"/>
            <a:ext cx="2482638" cy="33549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1259632" y="44371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Мартин </a:t>
            </a:r>
            <a:r>
              <a:rPr lang="ru-RU" dirty="0" err="1" smtClean="0"/>
              <a:t>Бехайм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442915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3786182" y="214290"/>
            <a:ext cx="50006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2000" b="1" dirty="0" smtClean="0"/>
              <a:t>Еще в IV в. до н. э. древнегреческий ученый Аристотель заметил, что тень Земли, наблюдаемая во время лунных затмений, всегда имеет одинаковую форму. Он предположил, что Земля, как и Луна и Солнце, является шарообразным телом. Это наблюдение было очень важным для развития человеческой мысли.</a:t>
            </a:r>
          </a:p>
          <a:p>
            <a:pPr algn="ctr"/>
            <a:r>
              <a:rPr lang="ru-RU" sz="2000" b="1" dirty="0" smtClean="0"/>
              <a:t>Размеры Земли. </a:t>
            </a:r>
          </a:p>
          <a:p>
            <a:r>
              <a:rPr lang="ru-RU" sz="2000" b="1" dirty="0" smtClean="0"/>
              <a:t>Действительно, как и все планеты Солнечной системы, </a:t>
            </a:r>
            <a:r>
              <a:rPr lang="ru-RU" sz="2000" b="1" dirty="0" smtClean="0">
                <a:solidFill>
                  <a:srgbClr val="FF0000"/>
                </a:solidFill>
              </a:rPr>
              <a:t>Земля имеет форму шара</a:t>
            </a:r>
            <a:r>
              <a:rPr lang="ru-RU" sz="2000" b="1" dirty="0" smtClean="0"/>
              <a:t>,</a:t>
            </a:r>
            <a:r>
              <a:rPr lang="ru-RU" sz="2000" b="1" dirty="0" smtClean="0">
                <a:solidFill>
                  <a:schemeClr val="accent4"/>
                </a:solidFill>
              </a:rPr>
              <a:t> средний диаметр которого 12750 км. </a:t>
            </a:r>
            <a:r>
              <a:rPr lang="ru-RU" sz="2000" b="1" dirty="0" smtClean="0">
                <a:solidFill>
                  <a:srgbClr val="00B050"/>
                </a:solidFill>
              </a:rPr>
              <a:t>Длина окружности земного шара более 40000 км.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Планета наша несколько сплюснута: ее полярный радиус на 21 км меньше экваториального.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p5_1_1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4290"/>
            <a:ext cx="6984776" cy="64550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084168" y="214290"/>
            <a:ext cx="28455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Посмотрите на глобус. Вы увидите на нем тонкие линии. Что они означают и зачем нанесены? Линии эти необходимы. С их помощью можно легко найти любую точку на глобусе. Это градусная сетка.</a:t>
            </a:r>
          </a:p>
          <a:p>
            <a:pPr algn="ctr"/>
            <a:endParaRPr lang="ru-RU" sz="2000" b="1" u="sng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5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643063" y="428625"/>
            <a:ext cx="62198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Экватор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7188" y="1785938"/>
            <a:ext cx="3686175" cy="45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Экватор — </a:t>
            </a:r>
            <a:r>
              <a:rPr lang="ru-RU" altLang="ru-RU" sz="2400">
                <a:latin typeface="Trebuchet MS" panose="020B0603020202020204" pitchFamily="34" charset="0"/>
              </a:rPr>
              <a:t>линия, условно проведенная на поверхности Земли на одинаковом расстоянии от Северного полюса до Южного полюса.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400">
                <a:latin typeface="Trebuchet MS" panose="020B0603020202020204" pitchFamily="34" charset="0"/>
              </a:rPr>
              <a:t>Экватор представляет собой окружность длиной 40 075 км.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4214813" y="1714500"/>
            <a:ext cx="4541837" cy="4570413"/>
            <a:chOff x="2655" y="1080"/>
            <a:chExt cx="2861" cy="2879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5" y="1080"/>
              <a:ext cx="2861" cy="2879"/>
            </a:xfrm>
            <a:prstGeom prst="rect">
              <a:avLst/>
            </a:prstGeom>
            <a:noFill/>
            <a:ln w="9360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2655" y="1080"/>
              <a:ext cx="2861" cy="28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41083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714500" y="357188"/>
            <a:ext cx="68627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Параллели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7188" y="1857375"/>
            <a:ext cx="3971925" cy="478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Параллель — </a:t>
            </a:r>
            <a:r>
              <a:rPr lang="ru-RU" altLang="ru-RU" sz="2400" dirty="0">
                <a:latin typeface="Trebuchet MS" panose="020B0603020202020204" pitchFamily="34" charset="0"/>
              </a:rPr>
              <a:t>линия, условно проведенная на поверхности Земли параллельно </a:t>
            </a:r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экватору.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Все параллели представляют собой окружности, длина которых уменьшается от экватора к полюсам. 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Самая длинная параллель — </a:t>
            </a:r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экватор</a:t>
            </a:r>
            <a:r>
              <a:rPr lang="ru-RU" altLang="ru-RU" sz="2400" dirty="0">
                <a:latin typeface="Trebuchet MS" panose="020B0603020202020204" pitchFamily="34" charset="0"/>
              </a:rPr>
              <a:t>, самая короткая </a:t>
            </a:r>
            <a:r>
              <a:rPr lang="ru-RU" alt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полюс </a:t>
            </a:r>
            <a:r>
              <a:rPr lang="ru-RU" altLang="ru-RU" sz="2400" dirty="0">
                <a:latin typeface="Trebuchet MS" panose="020B0603020202020204" pitchFamily="34" charset="0"/>
              </a:rPr>
              <a:t>(точка).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43063" cy="1654175"/>
          </a:xfrm>
          <a:prstGeom prst="rect">
            <a:avLst/>
          </a:prstGeom>
          <a:noFill/>
          <a:ln w="936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4429125" y="1500188"/>
            <a:ext cx="4470400" cy="5133975"/>
            <a:chOff x="2790" y="945"/>
            <a:chExt cx="2816" cy="3234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" y="945"/>
              <a:ext cx="2816" cy="3234"/>
            </a:xfrm>
            <a:prstGeom prst="rect">
              <a:avLst/>
            </a:prstGeom>
            <a:noFill/>
            <a:ln w="19080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2790" y="945"/>
              <a:ext cx="2816" cy="3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580593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459</TotalTime>
  <Words>921</Words>
  <Application>Microsoft Office PowerPoint</Application>
  <PresentationFormat>Экран (4:3)</PresentationFormat>
  <Paragraphs>203</Paragraphs>
  <Slides>30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Microsoft YaHei</vt:lpstr>
      <vt:lpstr>Arial</vt:lpstr>
      <vt:lpstr>Calibri</vt:lpstr>
      <vt:lpstr>Cambria</vt:lpstr>
      <vt:lpstr>Corbel</vt:lpstr>
      <vt:lpstr>Gill Sans MT</vt:lpstr>
      <vt:lpstr>Times New Roman</vt:lpstr>
      <vt:lpstr>Trebuchet MS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Современные способы опре- деления географических коор- динат. Современные технологии позволяют определять географи- ческие координаты любых объ- ектов с высокой точностью. С этой целью разработана глобаль- ная навигационная спутниковая система — GPS (от англ. Global Position System — глобальная система позиционирования). Технология GPS основана на приеме сигналов от искусствен- ных спутников Земли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Наташа</cp:lastModifiedBy>
  <cp:revision>46</cp:revision>
  <dcterms:created xsi:type="dcterms:W3CDTF">2009-10-22T14:38:34Z</dcterms:created>
  <dcterms:modified xsi:type="dcterms:W3CDTF">2023-10-12T16:22:29Z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699287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